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276" r:id="rId6"/>
    <p:sldId id="277" r:id="rId7"/>
    <p:sldId id="278" r:id="rId8"/>
    <p:sldId id="280" r:id="rId9"/>
    <p:sldId id="279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  <p:sldId id="289" r:id="rId19"/>
    <p:sldId id="290" r:id="rId20"/>
    <p:sldId id="291" r:id="rId21"/>
    <p:sldId id="292" r:id="rId22"/>
    <p:sldId id="296" r:id="rId23"/>
    <p:sldId id="295" r:id="rId24"/>
    <p:sldId id="294" r:id="rId25"/>
  </p:sldIdLst>
  <p:sldSz cx="12188825" cy="6858000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>
      <p:cViewPr varScale="1">
        <p:scale>
          <a:sx n="74" d="100"/>
          <a:sy n="74" d="100"/>
        </p:scale>
        <p:origin x="582" y="90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8" d="100"/>
          <a:sy n="88" d="100"/>
        </p:scale>
        <p:origin x="2478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Hoja_de_c_lculo_de_Microsoft_Excel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area3DChart>
        <c:grouping val="standar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Sprint 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cat>
            <c:strRef>
              <c:f>Hoja1!$A$2:$A$5</c:f>
              <c:strCache>
                <c:ptCount val="1"/>
                <c:pt idx="0">
                  <c:v>User Story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 formatCode="0%">
                  <c:v>0.4</c:v>
                </c:pt>
              </c:numCache>
            </c:numRef>
          </c:val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Sprint  2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cat>
            <c:strRef>
              <c:f>Hoja1!$A$2:$A$5</c:f>
              <c:strCache>
                <c:ptCount val="1"/>
                <c:pt idx="0">
                  <c:v>User Story</c:v>
                </c:pt>
              </c:strCache>
            </c:strRef>
          </c:cat>
          <c:val>
            <c:numRef>
              <c:f>Hoja1!$C$2:$C$5</c:f>
              <c:numCache>
                <c:formatCode>General</c:formatCode>
                <c:ptCount val="4"/>
                <c:pt idx="0" formatCode="0%">
                  <c:v>0.6</c:v>
                </c:pt>
              </c:numCache>
            </c:numRef>
          </c:val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Sprint  3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cat>
            <c:strRef>
              <c:f>Hoja1!$A$2:$A$5</c:f>
              <c:strCache>
                <c:ptCount val="1"/>
                <c:pt idx="0">
                  <c:v>User Story</c:v>
                </c:pt>
              </c:strCache>
            </c:strRef>
          </c:cat>
          <c:val>
            <c:numRef>
              <c:f>Hoja1!$D$2:$D$5</c:f>
              <c:numCache>
                <c:formatCode>General</c:formatCode>
                <c:ptCount val="4"/>
                <c:pt idx="0" formatCode="0%">
                  <c:v>1</c:v>
                </c:pt>
              </c:numCache>
            </c:numRef>
          </c:val>
        </c:ser>
        <c:ser>
          <c:idx val="3"/>
          <c:order val="3"/>
          <c:tx>
            <c:strRef>
              <c:f>Hoja1!$E$1</c:f>
              <c:strCache>
                <c:ptCount val="1"/>
                <c:pt idx="0">
                  <c:v>Sprint  4</c:v>
                </c:pt>
              </c:strCache>
            </c:strRef>
          </c:tx>
          <c:spPr>
            <a:solidFill>
              <a:schemeClr val="accent4"/>
            </a:solidFill>
            <a:ln w="25400">
              <a:noFill/>
            </a:ln>
            <a:effectLst/>
            <a:sp3d/>
          </c:spPr>
          <c:cat>
            <c:strRef>
              <c:f>Hoja1!$A$2:$A$5</c:f>
              <c:strCache>
                <c:ptCount val="1"/>
                <c:pt idx="0">
                  <c:v>User Story</c:v>
                </c:pt>
              </c:strCache>
            </c:strRef>
          </c:cat>
          <c:val>
            <c:numRef>
              <c:f>Hoja1!$E$2:$E$5</c:f>
              <c:numCache>
                <c:formatCode>General</c:formatCode>
                <c:ptCount val="4"/>
                <c:pt idx="0" formatCode="0%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12049088"/>
        <c:axId val="112049480"/>
        <c:axId val="228430776"/>
      </c:area3DChart>
      <c:catAx>
        <c:axId val="112049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AR"/>
          </a:p>
        </c:txPr>
        <c:crossAx val="112049480"/>
        <c:crosses val="autoZero"/>
        <c:auto val="1"/>
        <c:lblAlgn val="ctr"/>
        <c:lblOffset val="100"/>
        <c:noMultiLvlLbl val="0"/>
      </c:catAx>
      <c:valAx>
        <c:axId val="1120494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AR"/>
          </a:p>
        </c:txPr>
        <c:crossAx val="112049088"/>
        <c:crosses val="autoZero"/>
        <c:crossBetween val="midCat"/>
      </c:valAx>
      <c:serAx>
        <c:axId val="228430776"/>
        <c:scaling>
          <c:orientation val="minMax"/>
        </c:scaling>
        <c:delete val="1"/>
        <c:axPos val="b"/>
        <c:majorTickMark val="out"/>
        <c:minorTickMark val="none"/>
        <c:tickLblPos val="nextTo"/>
        <c:crossAx val="112049480"/>
        <c:crosses val="autoZero"/>
      </c:ser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A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A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algn="r" rtl="0"/>
            <a:fld id="{F483FAA6-1C6F-4304-97D9-80FC75AADF86}" type="datetime1">
              <a:rPr lang="es-ES" smtClean="0"/>
              <a:t>04/12/2019</a:t>
            </a:fld>
            <a:endParaRPr lang="es-ES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algn="r" rtl="0"/>
            <a:fld id="{34A4844B-5D5D-4D8E-9E71-6B297DF4019B}" type="slidenum">
              <a:rPr lang="es-ES" smtClean="0"/>
              <a:pPr algn="r" rtl="0"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589861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rtl="0">
              <a:defRPr sz="1200"/>
            </a:lvl1pPr>
          </a:lstStyle>
          <a:p>
            <a:fld id="{4A15728C-820A-4372-A9B6-9A10B49BCF4A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4" name="Marcador de posición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 dirty="0"/>
          </a:p>
        </p:txBody>
      </p:sp>
      <p:sp>
        <p:nvSpPr>
          <p:cNvPr id="5" name="Marcador de posición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 dirty="0" smtClean="0"/>
              <a:t>Haga clic para modificar el estilo de texto del patrón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rtl="0">
              <a:defRPr sz="12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rtl="0">
              <a:defRPr sz="1200"/>
            </a:lvl1pPr>
          </a:lstStyle>
          <a:p>
            <a:fld id="{8DE0FDE7-FE71-46E3-9512-437B13AD5F46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5669794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574637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58861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480232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486918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018968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23553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949830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400945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874727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632906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19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595824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2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646882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20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396089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21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810354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3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902754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4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54101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5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0192308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6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63584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7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89554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8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9627331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E0FDE7-FE71-46E3-9512-437B13AD5F46}" type="slidenum">
              <a:rPr lang="es-ES" smtClean="0"/>
              <a:pPr/>
              <a:t>9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774184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674812" y="1524000"/>
            <a:ext cx="8839201" cy="3200400"/>
          </a:xfrm>
        </p:spPr>
        <p:txBody>
          <a:bodyPr rtlCol="0">
            <a:noAutofit/>
          </a:bodyPr>
          <a:lstStyle>
            <a:lvl1pPr algn="l" rtl="0">
              <a:lnSpc>
                <a:spcPct val="90000"/>
              </a:lnSpc>
              <a:defRPr sz="540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674813" y="4876800"/>
            <a:ext cx="7162799" cy="990600"/>
          </a:xfrm>
        </p:spPr>
        <p:txBody>
          <a:bodyPr lIns="91440" rtlCol="0">
            <a:normAutofit/>
          </a:bodyPr>
          <a:lstStyle>
            <a:lvl1pPr marL="0" indent="0" algn="l" rtl="0">
              <a:spcBef>
                <a:spcPts val="0"/>
              </a:spcBef>
              <a:buNone/>
              <a:defRPr sz="2000" cap="all" spc="250" baseline="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 rtl="0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es-ES" noProof="0" smtClean="0"/>
              <a:t>Haga clic para modificar el estilo de subtítulo del patrón</a:t>
            </a:r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988707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alternativa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5393372" y="0"/>
            <a:ext cx="67954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11" name="Rectángulo 10"/>
          <p:cNvSpPr/>
          <p:nvPr/>
        </p:nvSpPr>
        <p:spPr>
          <a:xfrm>
            <a:off x="5484812" y="0"/>
            <a:ext cx="6704012" cy="6858000"/>
          </a:xfrm>
          <a:prstGeom prst="rect">
            <a:avLst/>
          </a:prstGeom>
          <a:solidFill>
            <a:schemeClr val="accent2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8013" y="685800"/>
            <a:ext cx="42672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608013" y="4724400"/>
            <a:ext cx="4267200" cy="1447800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.&#10;"/>
          <p:cNvSpPr>
            <a:spLocks noGrp="1"/>
          </p:cNvSpPr>
          <p:nvPr>
            <p:ph type="pic" idx="1"/>
          </p:nvPr>
        </p:nvSpPr>
        <p:spPr>
          <a:xfrm>
            <a:off x="6094413" y="685800"/>
            <a:ext cx="5486400" cy="5486400"/>
          </a:xfrm>
          <a:solidFill>
            <a:schemeClr val="tx2">
              <a:lumMod val="10000"/>
            </a:schemeClr>
          </a:solidFill>
          <a:ln w="50800">
            <a:solidFill>
              <a:schemeClr val="tx1"/>
            </a:solidFill>
            <a:miter lim="800000"/>
          </a:ln>
          <a:effectLst>
            <a:outerShdw blurRad="19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C02B1484-D447-4C32-8F0C-7AB91D81757C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39536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5C98EF-2ED2-458F-9A3F-8DFE0709A797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1489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9675812" y="685801"/>
            <a:ext cx="1219201" cy="5486400"/>
          </a:xfrm>
        </p:spPr>
        <p:txBody>
          <a:bodyPr vert="eaVert"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vertical 2"/>
          <p:cNvSpPr>
            <a:spLocks noGrp="1"/>
          </p:cNvSpPr>
          <p:nvPr>
            <p:ph type="body" orient="vert" idx="1"/>
          </p:nvPr>
        </p:nvSpPr>
        <p:spPr>
          <a:xfrm>
            <a:off x="1293813" y="685800"/>
            <a:ext cx="8153399" cy="5486400"/>
          </a:xfrm>
        </p:spPr>
        <p:txBody>
          <a:bodyPr vert="eaVert"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 baseline="0"/>
            </a:lvl8pPr>
            <a:lvl9pPr algn="l" rtl="0">
              <a:defRPr baseline="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FA633A34-8A09-41A0-9514-FE043CF66A39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27202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5pPr algn="l" rtl="0">
              <a:defRPr/>
            </a:lvl5pPr>
            <a:lvl6pPr algn="l" rtl="0">
              <a:defRPr/>
            </a:lvl6pPr>
            <a:lvl7pPr algn="l" rtl="0">
              <a:defRPr/>
            </a:lvl7pPr>
            <a:lvl8pPr algn="l" rtl="0">
              <a:defRPr/>
            </a:lvl8pPr>
            <a:lvl9pPr algn="l" rtl="0">
              <a:defRPr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922A927E-46EB-41D9-955C-E17FF86F0C6A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40086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3813" y="3429000"/>
            <a:ext cx="9601201" cy="2286000"/>
          </a:xfrm>
        </p:spPr>
        <p:txBody>
          <a:bodyPr rtlCol="0" anchor="b">
            <a:normAutofit/>
          </a:bodyPr>
          <a:lstStyle>
            <a:lvl1pPr algn="l" rtl="0">
              <a:defRPr sz="4800" b="0" cap="none" baseline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93813" y="685800"/>
            <a:ext cx="7543800" cy="1066800"/>
          </a:xfrm>
        </p:spPr>
        <p:txBody>
          <a:bodyPr lIns="91440" rtlCol="0" anchor="t"/>
          <a:lstStyle>
            <a:lvl1pPr marL="0" indent="0" algn="l" rtl="0">
              <a:spcBef>
                <a:spcPts val="0"/>
              </a:spcBef>
              <a:buNone/>
              <a:defRPr sz="2000" cap="all" spc="250" baseline="0">
                <a:solidFill>
                  <a:schemeClr val="bg2"/>
                </a:solidFill>
              </a:defRPr>
            </a:lvl1pPr>
            <a:lvl2pPr marL="457200" indent="0" algn="l" rtl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l" rtl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l" rtl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77688394-74F5-4B5A-A03D-43B89D6C22DA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357889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contenido 2"/>
          <p:cNvSpPr>
            <a:spLocks noGrp="1"/>
          </p:cNvSpPr>
          <p:nvPr>
            <p:ph sz="half" idx="1"/>
          </p:nvPr>
        </p:nvSpPr>
        <p:spPr>
          <a:xfrm>
            <a:off x="1293813" y="1828800"/>
            <a:ext cx="4648199" cy="4343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6246812" y="1828801"/>
            <a:ext cx="4648202" cy="4343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1B182727-E224-43E0-B0FE-6C831AAE3A4F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413878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l"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93813" y="1676400"/>
            <a:ext cx="4646376" cy="762000"/>
          </a:xfrm>
        </p:spPr>
        <p:txBody>
          <a:bodyPr rtlCol="0" anchor="ctr"/>
          <a:lstStyle>
            <a:lvl1pPr marL="0" indent="0" algn="l" rtl="0">
              <a:spcBef>
                <a:spcPts val="0"/>
              </a:spcBef>
              <a:buNone/>
              <a:defRPr sz="2400" b="0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4" name="Marcador de posición de contenido 3"/>
          <p:cNvSpPr>
            <a:spLocks noGrp="1"/>
          </p:cNvSpPr>
          <p:nvPr>
            <p:ph sz="half" idx="2"/>
          </p:nvPr>
        </p:nvSpPr>
        <p:spPr>
          <a:xfrm>
            <a:off x="1293813" y="2438400"/>
            <a:ext cx="4648199" cy="37338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texto 4"/>
          <p:cNvSpPr>
            <a:spLocks noGrp="1"/>
          </p:cNvSpPr>
          <p:nvPr>
            <p:ph type="body" sz="quarter" idx="3"/>
          </p:nvPr>
        </p:nvSpPr>
        <p:spPr>
          <a:xfrm>
            <a:off x="6246812" y="1676400"/>
            <a:ext cx="4648201" cy="762000"/>
          </a:xfrm>
        </p:spPr>
        <p:txBody>
          <a:bodyPr rtlCol="0" anchor="ctr"/>
          <a:lstStyle>
            <a:lvl1pPr marL="0" indent="0" algn="l" rtl="0">
              <a:spcBef>
                <a:spcPts val="0"/>
              </a:spcBef>
              <a:buNone/>
              <a:defRPr sz="2400" b="0"/>
            </a:lvl1pPr>
            <a:lvl2pPr marL="457200" indent="0" algn="l" rtl="0">
              <a:buNone/>
              <a:defRPr sz="2000" b="1"/>
            </a:lvl2pPr>
            <a:lvl3pPr marL="914400" indent="0" algn="l" rtl="0">
              <a:buNone/>
              <a:defRPr sz="1800" b="1"/>
            </a:lvl3pPr>
            <a:lvl4pPr marL="1371600" indent="0" algn="l" rtl="0">
              <a:buNone/>
              <a:defRPr sz="1600" b="1"/>
            </a:lvl4pPr>
            <a:lvl5pPr marL="1828800" indent="0" algn="l" rtl="0">
              <a:buNone/>
              <a:defRPr sz="1600" b="1"/>
            </a:lvl5pPr>
            <a:lvl6pPr marL="2286000" indent="0" algn="l" rtl="0">
              <a:buNone/>
              <a:defRPr sz="1600" b="1"/>
            </a:lvl6pPr>
            <a:lvl7pPr marL="2743200" indent="0" algn="l" rtl="0">
              <a:buNone/>
              <a:defRPr sz="1600" b="1"/>
            </a:lvl7pPr>
            <a:lvl8pPr marL="3200400" indent="0" algn="l" rtl="0">
              <a:buNone/>
              <a:defRPr sz="1600" b="1"/>
            </a:lvl8pPr>
            <a:lvl9pPr marL="3657600" indent="0" algn="l" rtl="0">
              <a:buNone/>
              <a:defRPr sz="1600" b="1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6" name="Marcador de posición de contenido 5"/>
          <p:cNvSpPr>
            <a:spLocks noGrp="1"/>
          </p:cNvSpPr>
          <p:nvPr>
            <p:ph sz="quarter" idx="4"/>
          </p:nvPr>
        </p:nvSpPr>
        <p:spPr>
          <a:xfrm>
            <a:off x="6246812" y="2438400"/>
            <a:ext cx="4648201" cy="3733800"/>
          </a:xfrm>
        </p:spPr>
        <p:txBody>
          <a:bodyPr rtlCol="0">
            <a:normAutofit/>
          </a:bodyPr>
          <a:lstStyle>
            <a:lvl1pPr algn="l" rtl="0">
              <a:defRPr sz="2000"/>
            </a:lvl1pPr>
            <a:lvl2pPr algn="l" rtl="0">
              <a:defRPr sz="1800"/>
            </a:lvl2pPr>
            <a:lvl3pPr algn="l" rtl="0">
              <a:defRPr sz="1600"/>
            </a:lvl3pPr>
            <a:lvl4pPr algn="l" rtl="0">
              <a:defRPr sz="1400"/>
            </a:lvl4pPr>
            <a:lvl5pPr algn="l" rtl="0">
              <a:defRPr sz="1400"/>
            </a:lvl5pPr>
            <a:lvl6pPr algn="l" rtl="0">
              <a:defRPr sz="1400"/>
            </a:lvl6pPr>
            <a:lvl7pPr algn="l" rtl="0">
              <a:defRPr sz="1400"/>
            </a:lvl7pPr>
            <a:lvl8pPr algn="l" rtl="0">
              <a:defRPr sz="1400"/>
            </a:lvl8pPr>
            <a:lvl9pPr algn="l" rtl="0">
              <a:defRPr sz="14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8" name="Marcador de posición de pie de página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7" name="Marcador de posición de fech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CCFEB358-0346-4C2C-9079-44FF7BEF5FA1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9" name="Marcador de posición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195692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rtl="0">
              <a:defRPr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pie de página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3" name="Marcador de posición de fech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B908FD8D-EFD6-4C03-AC41-2BFEBC35861D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5" name="Marcador de posición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021311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posición de pie de página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2" name="Marcador de posición de fech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993DA535-F841-4839-9C19-57A12BDD2B79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2536631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ángulo 9"/>
          <p:cNvSpPr/>
          <p:nvPr/>
        </p:nvSpPr>
        <p:spPr>
          <a:xfrm>
            <a:off x="608012" y="0"/>
            <a:ext cx="4883563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11" name="Rectángulo 10"/>
          <p:cNvSpPr/>
          <p:nvPr/>
        </p:nvSpPr>
        <p:spPr>
          <a:xfrm>
            <a:off x="699452" y="0"/>
            <a:ext cx="4700684" cy="6858000"/>
          </a:xfrm>
          <a:prstGeom prst="rect">
            <a:avLst/>
          </a:prstGeom>
          <a:solidFill>
            <a:schemeClr val="accent2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35814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93813" y="4724400"/>
            <a:ext cx="3581400" cy="1401764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" name="Marcador de posición de contenido 2"/>
          <p:cNvSpPr>
            <a:spLocks noGrp="1"/>
          </p:cNvSpPr>
          <p:nvPr>
            <p:ph idx="1"/>
          </p:nvPr>
        </p:nvSpPr>
        <p:spPr>
          <a:xfrm>
            <a:off x="6094413" y="685800"/>
            <a:ext cx="5484970" cy="5486400"/>
          </a:xfrm>
        </p:spPr>
        <p:txBody>
          <a:bodyPr rtlCol="0">
            <a:normAutofit/>
          </a:bodyPr>
          <a:lstStyle>
            <a:lvl1pPr algn="l" rtl="0">
              <a:defRPr sz="2400"/>
            </a:lvl1pPr>
            <a:lvl2pPr algn="l" rtl="0">
              <a:defRPr sz="2000"/>
            </a:lvl2pPr>
            <a:lvl3pPr algn="l" rtl="0">
              <a:defRPr sz="1800"/>
            </a:lvl3pPr>
            <a:lvl4pPr algn="l" rtl="0">
              <a:defRPr sz="1600"/>
            </a:lvl4pPr>
            <a:lvl5pPr algn="l" rtl="0">
              <a:defRPr sz="1600"/>
            </a:lvl5pPr>
            <a:lvl6pPr algn="l" rtl="0">
              <a:defRPr sz="1600"/>
            </a:lvl6pPr>
            <a:lvl7pPr algn="l" rtl="0">
              <a:defRPr sz="1600"/>
            </a:lvl7pPr>
            <a:lvl8pPr algn="l" rtl="0">
              <a:defRPr sz="1600"/>
            </a:lvl8pPr>
            <a:lvl9pPr algn="l" rtl="0">
              <a:defRPr sz="16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  <a:p>
            <a:pPr lvl="1" rtl="0"/>
            <a:r>
              <a:rPr lang="es-ES" noProof="0" smtClean="0"/>
              <a:t>Segundo nivel</a:t>
            </a:r>
          </a:p>
          <a:p>
            <a:pPr lvl="2" rtl="0"/>
            <a:r>
              <a:rPr lang="es-ES" noProof="0" smtClean="0"/>
              <a:t>Tercer nivel</a:t>
            </a:r>
          </a:p>
          <a:p>
            <a:pPr lvl="3" rtl="0"/>
            <a:r>
              <a:rPr lang="es-ES" noProof="0" smtClean="0"/>
              <a:t>Cuarto nivel</a:t>
            </a:r>
          </a:p>
          <a:p>
            <a:pPr lvl="4" rtl="0"/>
            <a:r>
              <a:rPr lang="es-ES" noProof="0" smtClean="0"/>
              <a:t>Quinto nivel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6C9315FE-5733-4A82-B109-05C82DE95611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1219575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ángulo 11"/>
          <p:cNvSpPr/>
          <p:nvPr/>
        </p:nvSpPr>
        <p:spPr>
          <a:xfrm>
            <a:off x="608012" y="0"/>
            <a:ext cx="4883563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13" name="Rectángulo 12"/>
          <p:cNvSpPr/>
          <p:nvPr/>
        </p:nvSpPr>
        <p:spPr>
          <a:xfrm>
            <a:off x="699452" y="0"/>
            <a:ext cx="4700684" cy="6858000"/>
          </a:xfrm>
          <a:prstGeom prst="rect">
            <a:avLst/>
          </a:prstGeom>
          <a:solidFill>
            <a:schemeClr val="accent2">
              <a:lumMod val="75000"/>
              <a:alpha val="7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 rtl="0"/>
            <a:endParaRPr lang="es-ES" noProof="0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293813" y="685800"/>
            <a:ext cx="3581400" cy="3886200"/>
          </a:xfrm>
        </p:spPr>
        <p:txBody>
          <a:bodyPr rtlCol="0" anchor="b">
            <a:noAutofit/>
          </a:bodyPr>
          <a:lstStyle>
            <a:lvl1pPr algn="l" rtl="0">
              <a:defRPr sz="4000" b="0"/>
            </a:lvl1pPr>
          </a:lstStyle>
          <a:p>
            <a:pPr rtl="0"/>
            <a:r>
              <a:rPr lang="es-ES" noProof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4" name="Marcador de posición de texto 3"/>
          <p:cNvSpPr>
            <a:spLocks noGrp="1"/>
          </p:cNvSpPr>
          <p:nvPr>
            <p:ph type="body" sz="half" idx="2"/>
          </p:nvPr>
        </p:nvSpPr>
        <p:spPr>
          <a:xfrm>
            <a:off x="1293813" y="4724400"/>
            <a:ext cx="3581400" cy="1401764"/>
          </a:xfrm>
        </p:spPr>
        <p:txBody>
          <a:bodyPr rtlCol="0">
            <a:normAutofit/>
          </a:bodyPr>
          <a:lstStyle>
            <a:lvl1pPr marL="0" indent="0" algn="l" rtl="0">
              <a:spcBef>
                <a:spcPts val="1200"/>
              </a:spcBef>
              <a:buNone/>
              <a:defRPr sz="2000"/>
            </a:lvl1pPr>
            <a:lvl2pPr marL="457200" indent="0" algn="l" rtl="0">
              <a:buNone/>
              <a:defRPr sz="1200"/>
            </a:lvl2pPr>
            <a:lvl3pPr marL="914400" indent="0" algn="l" rtl="0">
              <a:buNone/>
              <a:defRPr sz="1000"/>
            </a:lvl3pPr>
            <a:lvl4pPr marL="1371600" indent="0" algn="l" rtl="0">
              <a:buNone/>
              <a:defRPr sz="900"/>
            </a:lvl4pPr>
            <a:lvl5pPr marL="1828800" indent="0" algn="l" rtl="0">
              <a:buNone/>
              <a:defRPr sz="900"/>
            </a:lvl5pPr>
            <a:lvl6pPr marL="2286000" indent="0" algn="l" rtl="0">
              <a:buNone/>
              <a:defRPr sz="900"/>
            </a:lvl6pPr>
            <a:lvl7pPr marL="2743200" indent="0" algn="l" rtl="0">
              <a:buNone/>
              <a:defRPr sz="900"/>
            </a:lvl7pPr>
            <a:lvl8pPr marL="3200400" indent="0" algn="l" rtl="0">
              <a:buNone/>
              <a:defRPr sz="900"/>
            </a:lvl8pPr>
            <a:lvl9pPr marL="3657600" indent="0" algn="l" rtl="0">
              <a:buNone/>
              <a:defRPr sz="900"/>
            </a:lvl9pPr>
          </a:lstStyle>
          <a:p>
            <a:pPr lvl="0" rtl="0"/>
            <a:r>
              <a:rPr lang="es-ES" noProof="0" smtClean="0"/>
              <a:t>Haga clic para modificar el estilo de texto del patrón</a:t>
            </a:r>
          </a:p>
        </p:txBody>
      </p:sp>
      <p:sp>
        <p:nvSpPr>
          <p:cNvPr id="3" name="Marcador de posición de imagen 2" descr="Marcador de posición vacío para agregar una imagen. Haga clic en el marcador de posición y seleccione la imagen que desee agregar.&#10;"/>
          <p:cNvSpPr>
            <a:spLocks noGrp="1"/>
          </p:cNvSpPr>
          <p:nvPr>
            <p:ph type="pic" idx="1"/>
          </p:nvPr>
        </p:nvSpPr>
        <p:spPr>
          <a:xfrm>
            <a:off x="6094413" y="685800"/>
            <a:ext cx="5486400" cy="5486400"/>
          </a:xfrm>
          <a:solidFill>
            <a:schemeClr val="tx2">
              <a:lumMod val="10000"/>
            </a:schemeClr>
          </a:solidFill>
          <a:ln w="50800">
            <a:solidFill>
              <a:schemeClr val="tx1"/>
            </a:solidFill>
            <a:miter lim="800000"/>
          </a:ln>
          <a:effectLst>
            <a:outerShdw blurRad="190500" algn="ctr" rotWithShape="0">
              <a:prstClr val="black">
                <a:alpha val="50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 rtl="0">
              <a:buNone/>
              <a:defRPr sz="2400"/>
            </a:lvl1pPr>
            <a:lvl2pPr marL="457200" indent="0" algn="l" rtl="0">
              <a:buNone/>
              <a:defRPr sz="2800"/>
            </a:lvl2pPr>
            <a:lvl3pPr marL="914400" indent="0" algn="l" rtl="0">
              <a:buNone/>
              <a:defRPr sz="2400"/>
            </a:lvl3pPr>
            <a:lvl4pPr marL="1371600" indent="0" algn="l" rtl="0">
              <a:buNone/>
              <a:defRPr sz="2000"/>
            </a:lvl4pPr>
            <a:lvl5pPr marL="1828800" indent="0" algn="l" rtl="0">
              <a:buNone/>
              <a:defRPr sz="2000"/>
            </a:lvl5pPr>
            <a:lvl6pPr marL="2286000" indent="0" algn="l" rtl="0">
              <a:buNone/>
              <a:defRPr sz="2000"/>
            </a:lvl6pPr>
            <a:lvl7pPr marL="2743200" indent="0" algn="l" rtl="0">
              <a:buNone/>
              <a:defRPr sz="2000"/>
            </a:lvl7pPr>
            <a:lvl8pPr marL="3200400" indent="0" algn="l" rtl="0">
              <a:buNone/>
              <a:defRPr sz="2000"/>
            </a:lvl8pPr>
            <a:lvl9pPr marL="3657600" indent="0" algn="l" rtl="0">
              <a:buNone/>
              <a:defRPr sz="2000"/>
            </a:lvl9pPr>
          </a:lstStyle>
          <a:p>
            <a:pPr rtl="0"/>
            <a:r>
              <a:rPr lang="es-ES" noProof="0" smtClean="0"/>
              <a:t>Haga clic en el icono para agregar una imagen</a:t>
            </a:r>
            <a:endParaRPr lang="es-ES" noProof="0" dirty="0"/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 rtl="0">
              <a:defRPr sz="1100"/>
            </a:lvl1pPr>
          </a:lstStyle>
          <a:p>
            <a:pPr rtl="0"/>
            <a:endParaRPr lang="es-ES" noProof="0" dirty="0"/>
          </a:p>
        </p:txBody>
      </p:sp>
      <p:sp>
        <p:nvSpPr>
          <p:cNvPr id="5" name="Marcador de posición de fech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4BFCFCB7-790B-4EF5-B738-642D51BC8E62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 algn="r" rtl="0">
              <a:defRPr sz="1100"/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3971934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título 1"/>
          <p:cNvSpPr>
            <a:spLocks noGrp="1"/>
          </p:cNvSpPr>
          <p:nvPr>
            <p:ph type="title"/>
          </p:nvPr>
        </p:nvSpPr>
        <p:spPr>
          <a:xfrm>
            <a:off x="1293812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s-ES" noProof="0" dirty="0" smtClean="0"/>
              <a:t>Haga clic para modificar el estilo de título del patrón</a:t>
            </a:r>
            <a:endParaRPr lang="es-ES" noProof="0" dirty="0"/>
          </a:p>
        </p:txBody>
      </p:sp>
      <p:sp>
        <p:nvSpPr>
          <p:cNvPr id="3" name="Marcador de posición de texto 2"/>
          <p:cNvSpPr>
            <a:spLocks noGrp="1"/>
          </p:cNvSpPr>
          <p:nvPr>
            <p:ph type="body" idx="1"/>
          </p:nvPr>
        </p:nvSpPr>
        <p:spPr>
          <a:xfrm>
            <a:off x="1293814" y="1828800"/>
            <a:ext cx="9601200" cy="434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 dirty="0" smtClean="0"/>
              <a:t>Editar estilos de texto del patrón</a:t>
            </a:r>
          </a:p>
          <a:p>
            <a:pPr lvl="1" rtl="0"/>
            <a:r>
              <a:rPr lang="es-ES" noProof="0" dirty="0" smtClean="0"/>
              <a:t>Segundo nivel</a:t>
            </a:r>
          </a:p>
          <a:p>
            <a:pPr lvl="2" rtl="0"/>
            <a:r>
              <a:rPr lang="es-ES" noProof="0" dirty="0" smtClean="0"/>
              <a:t>Tercer nivel</a:t>
            </a:r>
          </a:p>
          <a:p>
            <a:pPr lvl="3" rtl="0"/>
            <a:r>
              <a:rPr lang="es-ES" noProof="0" dirty="0" smtClean="0"/>
              <a:t>Cuarto nivel</a:t>
            </a:r>
          </a:p>
          <a:p>
            <a:pPr lvl="4" rtl="0"/>
            <a:r>
              <a:rPr lang="es-ES" noProof="0" dirty="0" smtClean="0"/>
              <a:t>Quinto nivel</a:t>
            </a:r>
            <a:endParaRPr lang="es-ES" noProof="0" dirty="0"/>
          </a:p>
        </p:txBody>
      </p:sp>
      <p:sp>
        <p:nvSpPr>
          <p:cNvPr id="5" name="Marcador de posición de pie de página 4"/>
          <p:cNvSpPr>
            <a:spLocks noGrp="1"/>
          </p:cNvSpPr>
          <p:nvPr>
            <p:ph type="ftr" sz="quarter" idx="3"/>
          </p:nvPr>
        </p:nvSpPr>
        <p:spPr>
          <a:xfrm>
            <a:off x="12938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rtl="0">
              <a:defRPr sz="100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s-ES" noProof="0" dirty="0"/>
          </a:p>
        </p:txBody>
      </p:sp>
      <p:sp>
        <p:nvSpPr>
          <p:cNvPr id="4" name="Marcador de posición de fecha 3"/>
          <p:cNvSpPr>
            <a:spLocks noGrp="1"/>
          </p:cNvSpPr>
          <p:nvPr>
            <p:ph type="dt" sz="half" idx="2"/>
          </p:nvPr>
        </p:nvSpPr>
        <p:spPr>
          <a:xfrm>
            <a:off x="7999412" y="6400801"/>
            <a:ext cx="13200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012940-A9AA-44C1-B876-7D3272053AC1}" type="datetime1">
              <a:rPr lang="es-ES" noProof="0" smtClean="0"/>
              <a:pPr/>
              <a:t>04/12/2019</a:t>
            </a:fld>
            <a:endParaRPr lang="es-ES" noProof="0" dirty="0"/>
          </a:p>
        </p:txBody>
      </p:sp>
      <p:sp>
        <p:nvSpPr>
          <p:cNvPr id="6" name="Marcador de posición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9675812" y="6400801"/>
            <a:ext cx="12192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rtl="0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9542E4-2CCF-42F6-9D92-ED568035133D}" type="slidenum">
              <a:rPr lang="es-ES" noProof="0" smtClean="0"/>
              <a:pPr/>
              <a:t>‹Nº›</a:t>
            </a:fld>
            <a:endParaRPr lang="es-ES" noProof="0" dirty="0"/>
          </a:p>
        </p:txBody>
      </p:sp>
    </p:spTree>
    <p:extLst>
      <p:ext uri="{BB962C8B-B14F-4D97-AF65-F5344CB8AC3E}">
        <p14:creationId xmlns:p14="http://schemas.microsoft.com/office/powerpoint/2010/main" val="41082099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2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6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800"/>
        </a:spcBef>
        <a:buFont typeface="Century" pitchFamily="18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2588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91640" indent="-228600" algn="l" defTabSz="914400" rtl="0" eaLnBrk="1" latinLnBrk="0" hangingPunct="1">
        <a:lnSpc>
          <a:spcPct val="90000"/>
        </a:lnSpc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2316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28600" algn="l" defTabSz="914400" rtl="0" eaLnBrk="1" latinLnBrk="0" hangingPunct="1">
        <a:spcBef>
          <a:spcPts val="600"/>
        </a:spcBef>
        <a:buFont typeface="Arial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154680" indent="-228600" algn="l" defTabSz="914400" rtl="0" eaLnBrk="1" latinLnBrk="0" hangingPunct="1">
        <a:spcBef>
          <a:spcPts val="600"/>
        </a:spcBef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65820" y="-423226"/>
            <a:ext cx="9892208" cy="4103712"/>
          </a:xfrm>
        </p:spPr>
        <p:txBody>
          <a:bodyPr rtlCol="0"/>
          <a:lstStyle/>
          <a:p>
            <a:pPr rtl="0"/>
            <a:r>
              <a:rPr lang="es-ES" sz="9600" dirty="0" smtClean="0"/>
              <a:t>BACCO</a:t>
            </a:r>
            <a:endParaRPr lang="es-ES" sz="9600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909836" y="3680486"/>
            <a:ext cx="7162799" cy="990600"/>
          </a:xfrm>
        </p:spPr>
        <p:txBody>
          <a:bodyPr rtlCol="0">
            <a:normAutofit/>
          </a:bodyPr>
          <a:lstStyle/>
          <a:p>
            <a:pPr rtl="0"/>
            <a:r>
              <a:rPr lang="es-ES" dirty="0" err="1" smtClean="0">
                <a:solidFill>
                  <a:srgbClr val="96B86B"/>
                </a:solidFill>
              </a:rPr>
              <a:t>ferreteria</a:t>
            </a:r>
            <a:endParaRPr lang="es-ES" dirty="0">
              <a:solidFill>
                <a:srgbClr val="96B86B"/>
              </a:solidFill>
            </a:endParaRP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751" y="1524000"/>
            <a:ext cx="333375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820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Segundo Sprint 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  <p:pic>
        <p:nvPicPr>
          <p:cNvPr id="4" name="Imagen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3813" y="971600"/>
            <a:ext cx="9601200" cy="540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512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Segundo Sprint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  <p:pic>
        <p:nvPicPr>
          <p:cNvPr id="5" name="Imagen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2715" y="971600"/>
            <a:ext cx="9605460" cy="5409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06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Tercer Sprint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 lnSpcReduction="10000"/>
          </a:bodyPr>
          <a:lstStyle/>
          <a:p>
            <a:r>
              <a:rPr lang="es-AR" dirty="0" smtClean="0"/>
              <a:t>Persistencia.</a:t>
            </a:r>
          </a:p>
          <a:p>
            <a:r>
              <a:rPr lang="es-AR" dirty="0" smtClean="0"/>
              <a:t>Continuos </a:t>
            </a:r>
            <a:r>
              <a:rPr lang="es-AR" dirty="0" err="1" smtClean="0"/>
              <a:t>Integration</a:t>
            </a:r>
            <a:r>
              <a:rPr lang="es-AR" dirty="0" smtClean="0"/>
              <a:t>.</a:t>
            </a:r>
          </a:p>
          <a:p>
            <a:r>
              <a:rPr lang="es-AR" dirty="0" smtClean="0"/>
              <a:t>Realizar venta.</a:t>
            </a:r>
          </a:p>
          <a:p>
            <a:r>
              <a:rPr lang="es-AR" dirty="0" smtClean="0"/>
              <a:t>Mostrar stock de productos</a:t>
            </a:r>
          </a:p>
          <a:p>
            <a:pPr marL="0" indent="0">
              <a:buNone/>
            </a:pPr>
            <a:endParaRPr lang="es-AR" dirty="0" smtClean="0"/>
          </a:p>
          <a:p>
            <a:pPr marL="0" indent="0">
              <a:buNone/>
            </a:pPr>
            <a:r>
              <a:rPr lang="es-AR" dirty="0"/>
              <a:t>Llegado el tercer Sprint nos encontró más afianzados en lo que veníamos trabajando, pudimos levantar la persistencia y la CI. También nos habíamos comprometido a poder realizar una Venta y mostrar un stock actualizado de los productos, pudimos cumplir con todo.</a:t>
            </a:r>
          </a:p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28990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Tercer Sprint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  <p:pic>
        <p:nvPicPr>
          <p:cNvPr id="6" name="Imagen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20" y="1628800"/>
            <a:ext cx="10906110" cy="3349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343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Tercer Sprint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  <p:pic>
        <p:nvPicPr>
          <p:cNvPr id="5" name="Imagen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20" y="1628800"/>
            <a:ext cx="10801200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585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Tercer Sprint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  <p:pic>
        <p:nvPicPr>
          <p:cNvPr id="5" name="Imagen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20" y="1628800"/>
            <a:ext cx="10801200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650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Tercer Sprint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  <p:pic>
        <p:nvPicPr>
          <p:cNvPr id="6" name="Imagen 5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28" y="1556792"/>
            <a:ext cx="10801200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90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Tercer Sprint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/>
          </a:bodyPr>
          <a:lstStyle/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  <p:pic>
        <p:nvPicPr>
          <p:cNvPr id="5" name="Imagen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0036" y="1196752"/>
            <a:ext cx="6480720" cy="518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1200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Cuarto Sprint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/>
          </a:bodyPr>
          <a:lstStyle/>
          <a:p>
            <a:r>
              <a:rPr lang="es-AR" dirty="0" smtClean="0"/>
              <a:t>Validaciones</a:t>
            </a:r>
          </a:p>
          <a:p>
            <a:r>
              <a:rPr lang="es-AR" dirty="0" smtClean="0"/>
              <a:t>Alertas de error </a:t>
            </a:r>
          </a:p>
          <a:p>
            <a:r>
              <a:rPr lang="es-AR" dirty="0" smtClean="0"/>
              <a:t>Place </a:t>
            </a:r>
            <a:r>
              <a:rPr lang="es-AR" dirty="0" err="1" smtClean="0"/>
              <a:t>holder</a:t>
            </a:r>
            <a:endParaRPr lang="es-AR" dirty="0" smtClean="0"/>
          </a:p>
          <a:p>
            <a:endParaRPr lang="es-AR" dirty="0" smtClean="0"/>
          </a:p>
          <a:p>
            <a:pPr marL="0" indent="0">
              <a:buNone/>
            </a:pPr>
            <a:r>
              <a:rPr lang="es-AR" dirty="0" smtClean="0"/>
              <a:t>Finalmente </a:t>
            </a:r>
            <a:r>
              <a:rPr lang="es-AR" dirty="0"/>
              <a:t>para nuestro cuarto Sprint nos comprometimos a agregar algunas validaciones que quizás en el momento del desarrollo no habían sido contempladas.</a:t>
            </a:r>
          </a:p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7034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Validaciones, alertas, Place </a:t>
            </a:r>
            <a:r>
              <a:rPr lang="es-ES" dirty="0" err="1" smtClean="0"/>
              <a:t>Holder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/>
          </a:bodyPr>
          <a:lstStyle/>
          <a:p>
            <a:endParaRPr lang="es-AR" dirty="0" smtClean="0"/>
          </a:p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0305" y="1185084"/>
            <a:ext cx="3312368" cy="4555404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7301" y="1363863"/>
            <a:ext cx="3623606" cy="5087607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365126">
            <a:off x="3707659" y="1848931"/>
            <a:ext cx="3968778" cy="4583866"/>
          </a:xfrm>
          <a:prstGeom prst="snip2Diag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88900" algn="tl" rotWithShape="0">
              <a:srgbClr val="000000">
                <a:alpha val="4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5995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54868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Integrantes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413892" y="2204864"/>
            <a:ext cx="9601200" cy="4343400"/>
          </a:xfrm>
        </p:spPr>
        <p:txBody>
          <a:bodyPr rtlCol="0"/>
          <a:lstStyle/>
          <a:p>
            <a:r>
              <a:rPr lang="es-ES" dirty="0" err="1" smtClean="0"/>
              <a:t>Iara</a:t>
            </a:r>
            <a:r>
              <a:rPr lang="es-ES" dirty="0" smtClean="0"/>
              <a:t> Ale</a:t>
            </a:r>
            <a:endParaRPr lang="es-ES" dirty="0"/>
          </a:p>
          <a:p>
            <a:r>
              <a:rPr lang="es-ES" dirty="0"/>
              <a:t>Laura </a:t>
            </a:r>
            <a:r>
              <a:rPr lang="es-ES" dirty="0" smtClean="0"/>
              <a:t>Ayala</a:t>
            </a:r>
          </a:p>
          <a:p>
            <a:r>
              <a:rPr lang="es-ES" dirty="0" smtClean="0"/>
              <a:t>Melina </a:t>
            </a:r>
            <a:r>
              <a:rPr lang="es-ES" dirty="0" smtClean="0"/>
              <a:t>Jiménez</a:t>
            </a:r>
          </a:p>
          <a:p>
            <a:r>
              <a:rPr lang="es-ES" dirty="0"/>
              <a:t>Luis </a:t>
            </a:r>
            <a:r>
              <a:rPr lang="es-ES" dirty="0" smtClean="0"/>
              <a:t>Mitre</a:t>
            </a:r>
            <a:endParaRPr lang="es-ES" dirty="0"/>
          </a:p>
          <a:p>
            <a:r>
              <a:rPr lang="es-ES" dirty="0"/>
              <a:t>Fernando </a:t>
            </a:r>
            <a:r>
              <a:rPr lang="es-ES" dirty="0" smtClean="0"/>
              <a:t>Rodríguez 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27650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8074" y="-171400"/>
            <a:ext cx="9601200" cy="1143000"/>
          </a:xfrm>
        </p:spPr>
        <p:txBody>
          <a:bodyPr rtlCol="0"/>
          <a:lstStyle/>
          <a:p>
            <a:pPr algn="ctr"/>
            <a:r>
              <a:rPr lang="es-ES" dirty="0"/>
              <a:t>Evolución de los </a:t>
            </a:r>
            <a:r>
              <a:rPr lang="es-ES" dirty="0" err="1"/>
              <a:t>Sprints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/>
          </a:bodyPr>
          <a:lstStyle/>
          <a:p>
            <a:endParaRPr lang="es-AR" dirty="0" smtClean="0"/>
          </a:p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  <p:sp>
        <p:nvSpPr>
          <p:cNvPr id="4" name="Título 12"/>
          <p:cNvSpPr txBox="1">
            <a:spLocks/>
          </p:cNvSpPr>
          <p:nvPr/>
        </p:nvSpPr>
        <p:spPr>
          <a:xfrm>
            <a:off x="1260006" y="2286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s-ES" dirty="0"/>
          </a:p>
        </p:txBody>
      </p:sp>
      <p:graphicFrame>
        <p:nvGraphicFramePr>
          <p:cNvPr id="20" name="Gráfico 19"/>
          <p:cNvGraphicFramePr/>
          <p:nvPr>
            <p:extLst>
              <p:ext uri="{D42A27DB-BD31-4B8C-83A1-F6EECF244321}">
                <p14:modId xmlns:p14="http://schemas.microsoft.com/office/powerpoint/2010/main" val="2205787272"/>
              </p:ext>
            </p:extLst>
          </p:nvPr>
        </p:nvGraphicFramePr>
        <p:xfrm>
          <a:off x="2097969" y="1628800"/>
          <a:ext cx="7992888" cy="41764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042587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65820" y="-423226"/>
            <a:ext cx="9892208" cy="4103712"/>
          </a:xfrm>
        </p:spPr>
        <p:txBody>
          <a:bodyPr rtlCol="0"/>
          <a:lstStyle/>
          <a:p>
            <a:pPr rtl="0"/>
            <a:r>
              <a:rPr lang="es-ES" sz="8000" dirty="0" smtClean="0"/>
              <a:t>Demo</a:t>
            </a:r>
            <a:endParaRPr lang="es-ES" sz="8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751" y="1524000"/>
            <a:ext cx="333375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852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54868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Objetivo: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413892" y="2204864"/>
            <a:ext cx="9601200" cy="4343400"/>
          </a:xfrm>
        </p:spPr>
        <p:txBody>
          <a:bodyPr rtlCol="0"/>
          <a:lstStyle/>
          <a:p>
            <a:r>
              <a:rPr lang="es-AR" dirty="0" smtClean="0"/>
              <a:t>Realizar un </a:t>
            </a:r>
            <a:r>
              <a:rPr lang="es-AR" dirty="0"/>
              <a:t>pequeño sistema para administrar una </a:t>
            </a:r>
            <a:r>
              <a:rPr lang="es-AR" dirty="0" smtClean="0"/>
              <a:t>ferretería. Esto consiste en </a:t>
            </a:r>
            <a:r>
              <a:rPr lang="es-AR" dirty="0"/>
              <a:t>registrar clientes, productos, mantener un cierto control del stock, y también poder efectuar ventas.</a:t>
            </a:r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68912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54868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Tecnologías utilizadas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413892" y="2204864"/>
            <a:ext cx="9601200" cy="4343400"/>
          </a:xfrm>
        </p:spPr>
        <p:txBody>
          <a:bodyPr rtlCol="0"/>
          <a:lstStyle/>
          <a:p>
            <a:r>
              <a:rPr lang="es-AR" dirty="0" err="1" smtClean="0"/>
              <a:t>Kotlin</a:t>
            </a:r>
            <a:r>
              <a:rPr lang="es-AR" dirty="0" smtClean="0"/>
              <a:t>.</a:t>
            </a:r>
          </a:p>
          <a:p>
            <a:r>
              <a:rPr lang="es-AR" dirty="0" err="1" smtClean="0"/>
              <a:t>Hibernate</a:t>
            </a:r>
            <a:r>
              <a:rPr lang="es-AR" dirty="0" smtClean="0"/>
              <a:t>. </a:t>
            </a:r>
          </a:p>
          <a:p>
            <a:r>
              <a:rPr lang="es-AR" dirty="0" err="1" smtClean="0"/>
              <a:t>Mysql</a:t>
            </a:r>
            <a:r>
              <a:rPr lang="es-AR" dirty="0"/>
              <a:t>.</a:t>
            </a:r>
            <a:r>
              <a:rPr lang="es-AR" dirty="0" smtClean="0"/>
              <a:t> </a:t>
            </a:r>
          </a:p>
          <a:p>
            <a:r>
              <a:rPr lang="es-AR" dirty="0" err="1" smtClean="0"/>
              <a:t>React</a:t>
            </a:r>
            <a:r>
              <a:rPr lang="es-AR" dirty="0"/>
              <a:t>.</a:t>
            </a:r>
            <a:r>
              <a:rPr lang="es-AR" dirty="0" smtClean="0"/>
              <a:t> </a:t>
            </a:r>
          </a:p>
          <a:p>
            <a:r>
              <a:rPr lang="es-AR" dirty="0" err="1" smtClean="0"/>
              <a:t>Github</a:t>
            </a:r>
            <a:r>
              <a:rPr lang="es-AR" dirty="0"/>
              <a:t>. (https://github.com/lmitre-dev/NamelessTeam.git)</a:t>
            </a:r>
            <a:endParaRPr lang="es-AR" dirty="0"/>
          </a:p>
          <a:p>
            <a:pPr marL="0" indent="0" rtl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17157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765820" y="-423226"/>
            <a:ext cx="9892208" cy="4103712"/>
          </a:xfrm>
        </p:spPr>
        <p:txBody>
          <a:bodyPr rtlCol="0"/>
          <a:lstStyle/>
          <a:p>
            <a:pPr rtl="0"/>
            <a:r>
              <a:rPr lang="es-ES" sz="8000" dirty="0" smtClean="0"/>
              <a:t>Proceso</a:t>
            </a:r>
            <a:endParaRPr lang="es-ES" sz="8000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751" y="1524000"/>
            <a:ext cx="333375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0407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Proceso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413892" y="1031506"/>
            <a:ext cx="9601200" cy="4343400"/>
          </a:xfrm>
        </p:spPr>
        <p:txBody>
          <a:bodyPr rtlCol="0"/>
          <a:lstStyle/>
          <a:p>
            <a:r>
              <a:rPr lang="es-AR" dirty="0"/>
              <a:t>Comenzamos con TDD para diseñar la lógica de nuestro negocio, definir que era un producto, que era un cliente, etc</a:t>
            </a:r>
            <a:r>
              <a:rPr lang="es-AR" dirty="0" smtClean="0"/>
              <a:t>…</a:t>
            </a:r>
          </a:p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  <p:pic>
        <p:nvPicPr>
          <p:cNvPr id="4" name="Imagen 3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91" y="1916832"/>
            <a:ext cx="9481121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613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Proceso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413892" y="1031506"/>
            <a:ext cx="9601200" cy="4343400"/>
          </a:xfrm>
        </p:spPr>
        <p:txBody>
          <a:bodyPr rtlCol="0"/>
          <a:lstStyle/>
          <a:p>
            <a:r>
              <a:rPr lang="es-AR" dirty="0"/>
              <a:t>Comenzamos con TDD para diseñar la lógica de nuestro negocio, definir que era un producto, que era un cliente, etc</a:t>
            </a:r>
            <a:r>
              <a:rPr lang="es-AR" dirty="0" smtClean="0"/>
              <a:t>…</a:t>
            </a:r>
          </a:p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  <p:pic>
        <p:nvPicPr>
          <p:cNvPr id="5" name="Imagen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91" y="1916832"/>
            <a:ext cx="9481121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137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Primer Sprint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413892" y="1031506"/>
            <a:ext cx="9601200" cy="5421830"/>
          </a:xfrm>
        </p:spPr>
        <p:txBody>
          <a:bodyPr rtlCol="0">
            <a:normAutofit lnSpcReduction="10000"/>
          </a:bodyPr>
          <a:lstStyle/>
          <a:p>
            <a:r>
              <a:rPr lang="es-AR" dirty="0" smtClean="0"/>
              <a:t>Registrar </a:t>
            </a:r>
            <a:r>
              <a:rPr lang="es-AR" dirty="0"/>
              <a:t>un </a:t>
            </a:r>
            <a:r>
              <a:rPr lang="es-AR" dirty="0" smtClean="0"/>
              <a:t>cliente.</a:t>
            </a:r>
          </a:p>
          <a:p>
            <a:r>
              <a:rPr lang="es-AR" dirty="0" smtClean="0"/>
              <a:t>Registrar un producto.</a:t>
            </a:r>
          </a:p>
          <a:p>
            <a:r>
              <a:rPr lang="es-AR" dirty="0" smtClean="0"/>
              <a:t>Ver stock.</a:t>
            </a:r>
          </a:p>
          <a:p>
            <a:r>
              <a:rPr lang="es-AR" dirty="0" smtClean="0"/>
              <a:t>Ver compras.</a:t>
            </a:r>
          </a:p>
          <a:p>
            <a:pPr marL="0" indent="0">
              <a:buNone/>
            </a:pPr>
            <a:r>
              <a:rPr lang="es-AR" dirty="0" smtClean="0"/>
              <a:t>Para </a:t>
            </a:r>
            <a:r>
              <a:rPr lang="es-AR" dirty="0"/>
              <a:t>nuestro primer Sprint nos habíamos comprometidos a entregar </a:t>
            </a:r>
            <a:r>
              <a:rPr lang="es-AR" dirty="0" smtClean="0"/>
              <a:t>los puntos anteriores pero el </a:t>
            </a:r>
            <a:r>
              <a:rPr lang="es-AR" dirty="0"/>
              <a:t>contraste con el cliente en la demo fue muy grande, nos habíamos comprometido a </a:t>
            </a:r>
            <a:r>
              <a:rPr lang="es-AR" dirty="0" smtClean="0"/>
              <a:t>realizar muchas </a:t>
            </a:r>
            <a:r>
              <a:rPr lang="es-AR" dirty="0"/>
              <a:t>cosas y no habíamos cumplido ni la mitad. En la </a:t>
            </a:r>
            <a:r>
              <a:rPr lang="es-AR" dirty="0" smtClean="0"/>
              <a:t>retrospectiva </a:t>
            </a:r>
            <a:r>
              <a:rPr lang="es-AR" dirty="0"/>
              <a:t>surgieron cosas interesantes como dividir bien las tareas, y definir concretamente a que nos vamos a comprometer, quizás tareas más chicas o más acotadas, pero entregar algo funcional, y más comunicación dentro del equipo.</a:t>
            </a:r>
          </a:p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6691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ítulo 12"/>
          <p:cNvSpPr>
            <a:spLocks noGrp="1"/>
          </p:cNvSpPr>
          <p:nvPr>
            <p:ph type="title"/>
          </p:nvPr>
        </p:nvSpPr>
        <p:spPr>
          <a:xfrm>
            <a:off x="1293813" y="-171400"/>
            <a:ext cx="9601200" cy="1143000"/>
          </a:xfrm>
        </p:spPr>
        <p:txBody>
          <a:bodyPr rtlCol="0"/>
          <a:lstStyle/>
          <a:p>
            <a:pPr algn="ctr" rtl="0"/>
            <a:r>
              <a:rPr lang="es-ES" dirty="0" smtClean="0"/>
              <a:t>Segundo Sprint</a:t>
            </a:r>
            <a:endParaRPr lang="es-ES" dirty="0"/>
          </a:p>
        </p:txBody>
      </p:sp>
      <p:sp>
        <p:nvSpPr>
          <p:cNvPr id="14" name="Marcador de posición de contenido 13"/>
          <p:cNvSpPr>
            <a:spLocks noGrp="1"/>
          </p:cNvSpPr>
          <p:nvPr>
            <p:ph idx="1"/>
          </p:nvPr>
        </p:nvSpPr>
        <p:spPr>
          <a:xfrm>
            <a:off x="1298074" y="1196752"/>
            <a:ext cx="9601200" cy="5421830"/>
          </a:xfrm>
        </p:spPr>
        <p:txBody>
          <a:bodyPr rtlCol="0">
            <a:normAutofit/>
          </a:bodyPr>
          <a:lstStyle/>
          <a:p>
            <a:r>
              <a:rPr lang="es-AR" dirty="0" smtClean="0"/>
              <a:t>Registrar </a:t>
            </a:r>
            <a:r>
              <a:rPr lang="es-AR" dirty="0"/>
              <a:t>un </a:t>
            </a:r>
            <a:r>
              <a:rPr lang="es-AR" dirty="0" smtClean="0"/>
              <a:t>cliente.</a:t>
            </a:r>
          </a:p>
          <a:p>
            <a:r>
              <a:rPr lang="es-AR" dirty="0" smtClean="0"/>
              <a:t>Registrar un producto.</a:t>
            </a:r>
          </a:p>
          <a:p>
            <a:pPr marL="0" indent="0">
              <a:buNone/>
            </a:pPr>
            <a:endParaRPr lang="es-AR" dirty="0" smtClean="0"/>
          </a:p>
          <a:p>
            <a:pPr marL="0" indent="0">
              <a:buNone/>
            </a:pPr>
            <a:r>
              <a:rPr lang="es-AR" dirty="0" smtClean="0"/>
              <a:t>En </a:t>
            </a:r>
            <a:r>
              <a:rPr lang="es-AR" dirty="0"/>
              <a:t>el segundo Sprint si bien las cosas habían mejorado con respecto al primero, nos seguía faltando, habíamos agregado la parte de </a:t>
            </a:r>
            <a:r>
              <a:rPr lang="es-AR" dirty="0" err="1"/>
              <a:t>front</a:t>
            </a:r>
            <a:r>
              <a:rPr lang="es-AR" dirty="0"/>
              <a:t> en </a:t>
            </a:r>
            <a:r>
              <a:rPr lang="es-AR" dirty="0" err="1"/>
              <a:t>React</a:t>
            </a:r>
            <a:r>
              <a:rPr lang="es-AR" dirty="0"/>
              <a:t> al registrar un cliente y un producto, pero nos seguían quedando cosas por hacer, como persistir correctamente, y la CI, todavía nos faltaba ajustar un poco.</a:t>
            </a:r>
          </a:p>
          <a:p>
            <a:pPr marL="0" indent="0">
              <a:buNone/>
            </a:pPr>
            <a:endParaRPr lang="es-AR" dirty="0"/>
          </a:p>
          <a:p>
            <a:pPr marL="0" indent="0" rtl="0">
              <a:buNone/>
            </a:pPr>
            <a:r>
              <a:rPr lang="es-ES" dirty="0" smtClean="0"/>
              <a:t>	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4358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rano de madera 16x9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9533728_TF02801115_TF02801115.potx" id="{13F9FCDB-1BFC-4C74-9E6C-C650720F6A27}" vid="{C1D9363D-3ED9-40C9-B4E9-87E9ED2E60D9}"/>
    </a:ext>
  </a:extLst>
</a:theme>
</file>

<file path=ppt/theme/theme2.xml><?xml version="1.0" encoding="utf-8"?>
<a:theme xmlns:a="http://schemas.openxmlformats.org/drawingml/2006/main" name="Tema de Offic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e Office">
  <a:themeElements>
    <a:clrScheme name="Woodgrain_16x9">
      <a:dk1>
        <a:sysClr val="windowText" lastClr="000000"/>
      </a:dk1>
      <a:lt1>
        <a:sysClr val="window" lastClr="FFFFFF"/>
      </a:lt1>
      <a:dk2>
        <a:srgbClr val="90B365"/>
      </a:dk2>
      <a:lt2>
        <a:srgbClr val="EEECE1"/>
      </a:lt2>
      <a:accent1>
        <a:srgbClr val="4283D2"/>
      </a:accent1>
      <a:accent2>
        <a:srgbClr val="6E9D35"/>
      </a:accent2>
      <a:accent3>
        <a:srgbClr val="DE6742"/>
      </a:accent3>
      <a:accent4>
        <a:srgbClr val="8F73DF"/>
      </a:accent4>
      <a:accent5>
        <a:srgbClr val="CB991B"/>
      </a:accent5>
      <a:accent6>
        <a:srgbClr val="7F7F7F"/>
      </a:accent6>
      <a:hlink>
        <a:srgbClr val="90B365"/>
      </a:hlink>
      <a:folHlink>
        <a:srgbClr val="7F7F7F"/>
      </a:folHlink>
    </a:clrScheme>
    <a:fontScheme name="Century">
      <a:majorFont>
        <a:latin typeface="Century"/>
        <a:ea typeface=""/>
        <a:cs typeface=""/>
      </a:majorFont>
      <a:minorFont>
        <a:latin typeface="Century"/>
        <a:ea typeface=""/>
        <a:cs typeface=""/>
      </a:minorFont>
    </a:fontScheme>
    <a:fmtScheme name="Elemental">
      <a: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48000">
              <a:schemeClr val="phClr">
                <a:tint val="54000"/>
                <a:satMod val="140000"/>
              </a:schemeClr>
            </a:gs>
            <a:gs pos="100000">
              <a:schemeClr val="phClr">
                <a:tint val="24000"/>
                <a:satMod val="260000"/>
              </a:schemeClr>
            </a:gs>
          </a:gsLst>
          <a:lin ang="1620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48000"/>
                <a:satMod val="180000"/>
                <a:lumMod val="94000"/>
              </a:schemeClr>
            </a:gs>
            <a:gs pos="100000">
              <a:schemeClr val="phClr">
                <a:shade val="48000"/>
                <a:satMod val="180000"/>
                <a:lumMod val="94000"/>
              </a:schemeClr>
            </a:gs>
          </a:gsLst>
          <a:lin ang="4140000" scaled="1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857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12700" dir="5400000" sx="102000" sy="102000" rotWithShape="0">
              <a:srgbClr val="000000">
                <a:alpha val="32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9800000"/>
            </a:lightRig>
          </a:scene3d>
          <a:sp3d prstMaterial="plastic">
            <a:bevelT w="25400" h="19050"/>
          </a:sp3d>
        </a:effectStyle>
        <a:effectStyle>
          <a:effectLst>
            <a:outerShdw blurRad="114300" dist="114300" dir="5400000" rotWithShape="0">
              <a:srgbClr val="000000">
                <a:alpha val="7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plastic">
            <a:bevelT w="38100" h="3175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false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1360511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 xsi:nil="true"/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2011-12-12T13:37:00+00:00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2035-01-01T08:00:00+00:00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TP102801114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706531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REDMOND\v-soujap</DisplayName>
        <AccountId>1954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14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6EB9514F-6A45-47F4-BC6D-A865E29717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C20563B-C646-42AF-9D0D-76DF086793C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35E791-7449-4708-8DE9-182EC4D8A134}">
  <ds:schemaRefs>
    <ds:schemaRef ds:uri="4873beb7-5857-4685-be1f-d57550cc96cc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Presentación de naturaleza de grano de madera (pantalla panorámica)</Template>
  <TotalTime>1418</TotalTime>
  <Words>415</Words>
  <Application>Microsoft Office PowerPoint</Application>
  <PresentationFormat>Personalizado</PresentationFormat>
  <Paragraphs>109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4" baseType="lpstr">
      <vt:lpstr>Arial</vt:lpstr>
      <vt:lpstr>Century</vt:lpstr>
      <vt:lpstr>Grano de madera 16x9</vt:lpstr>
      <vt:lpstr>BACCO</vt:lpstr>
      <vt:lpstr>Integrantes</vt:lpstr>
      <vt:lpstr>Objetivo:</vt:lpstr>
      <vt:lpstr>Tecnologías utilizadas</vt:lpstr>
      <vt:lpstr>Proceso</vt:lpstr>
      <vt:lpstr>Proceso</vt:lpstr>
      <vt:lpstr>Proceso</vt:lpstr>
      <vt:lpstr>Primer Sprint</vt:lpstr>
      <vt:lpstr>Segundo Sprint</vt:lpstr>
      <vt:lpstr>Segundo Sprint </vt:lpstr>
      <vt:lpstr>Segundo Sprint</vt:lpstr>
      <vt:lpstr>Tercer Sprint</vt:lpstr>
      <vt:lpstr>Tercer Sprint</vt:lpstr>
      <vt:lpstr>Tercer Sprint</vt:lpstr>
      <vt:lpstr>Tercer Sprint</vt:lpstr>
      <vt:lpstr>Tercer Sprint</vt:lpstr>
      <vt:lpstr>Tercer Sprint</vt:lpstr>
      <vt:lpstr>Cuarto Sprint</vt:lpstr>
      <vt:lpstr>Validaciones, alertas, Place Holder</vt:lpstr>
      <vt:lpstr>Evolución de los Sprints</vt:lpstr>
      <vt:lpstr>Demo</vt:lpstr>
    </vt:vector>
  </TitlesOfParts>
  <Company>Hewlett-Packard Company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BACCO</dc:title>
  <dc:creator>Fernando Rodriguez</dc:creator>
  <cp:lastModifiedBy>Fernando Rodriguez</cp:lastModifiedBy>
  <cp:revision>21</cp:revision>
  <dcterms:created xsi:type="dcterms:W3CDTF">2019-12-03T18:00:03Z</dcterms:created>
  <dcterms:modified xsi:type="dcterms:W3CDTF">2019-12-04T17:47:51Z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